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media/image1.jpeg" ContentType="image/jpeg"/>
  <Override PartName="/ppt/media/image2.jpeg" ContentType="image/jpeg"/>
  <Override PartName="/ppt/media/image3.png" ContentType="image/png"/>
  <Override PartName="/ppt/media/image4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10240"/>
            <a:ext cx="10972080" cy="127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0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0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0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0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0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40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Georgia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Georgia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Aptos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Второй уровень структуры</a:t>
            </a:r>
            <a:endParaRPr b="0" lang="ru-RU" sz="24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Третий уровень структуры</a:t>
            </a:r>
            <a:endParaRPr b="0" lang="ru-RU" sz="20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Четвёртый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4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0e9da"/>
          </a:solidFill>
          <a:ln w="12700">
            <a:solidFill>
              <a:srgbClr val="f0e9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Shape 5"/>
          <p:cNvSpPr/>
          <p:nvPr/>
        </p:nvSpPr>
        <p:spPr>
          <a:xfrm>
            <a:off x="0" y="0"/>
            <a:ext cx="12191400" cy="1078560"/>
          </a:xfrm>
          <a:prstGeom prst="rect">
            <a:avLst/>
          </a:prstGeom>
          <a:solidFill>
            <a:srgbClr val="7a1f2a"/>
          </a:solidFill>
          <a:ln w="12700">
            <a:solidFill>
              <a:srgbClr val="7a1f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" name="Shape 6"/>
          <p:cNvSpPr/>
          <p:nvPr/>
        </p:nvSpPr>
        <p:spPr>
          <a:xfrm>
            <a:off x="621720" y="32904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rgbClr val="f3ede2"/>
                </a:solidFill>
                <a:latin typeface="Georgia"/>
                <a:ea typeface="Georgia"/>
              </a:rPr>
              <a:t>Брендбук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Picture 8" descr=""/>
          <p:cNvPicPr/>
          <p:nvPr/>
        </p:nvPicPr>
        <p:blipFill>
          <a:blip r:embed="rId1"/>
          <a:stretch/>
        </p:blipFill>
        <p:spPr>
          <a:xfrm>
            <a:off x="1207080" y="1261800"/>
            <a:ext cx="4068720" cy="4068720"/>
          </a:xfrm>
          <a:prstGeom prst="rect">
            <a:avLst/>
          </a:prstGeom>
          <a:ln w="0">
            <a:noFill/>
          </a:ln>
        </p:spPr>
      </p:pic>
      <p:sp>
        <p:nvSpPr>
          <p:cNvPr id="42" name="Shape 9"/>
          <p:cNvSpPr/>
          <p:nvPr/>
        </p:nvSpPr>
        <p:spPr>
          <a:xfrm>
            <a:off x="6144840" y="1828800"/>
            <a:ext cx="53946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400" spc="-1" strike="noStrike">
                <a:solidFill>
                  <a:srgbClr val="7a1f2a"/>
                </a:solidFill>
                <a:latin typeface="Georgia"/>
                <a:ea typeface="Georgia"/>
              </a:rPr>
              <a:t>«Сёстры Постниковы»</a:t>
            </a:r>
            <a:endParaRPr b="0" lang="ru-RU" sz="3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Shape 10"/>
          <p:cNvSpPr/>
          <p:nvPr/>
        </p:nvSpPr>
        <p:spPr>
          <a:xfrm>
            <a:off x="6181200" y="2633400"/>
            <a:ext cx="4800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rgbClr val="1c1b1f"/>
                </a:solidFill>
                <a:latin typeface="Aptos"/>
              </a:rPr>
              <a:t>Тёплый авторский мир о сестринстве, свете, огне и тихой поддержке.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Shape 11"/>
          <p:cNvSpPr/>
          <p:nvPr/>
        </p:nvSpPr>
        <p:spPr>
          <a:xfrm>
            <a:off x="6181200" y="3877200"/>
            <a:ext cx="2285640" cy="347040"/>
          </a:xfrm>
          <a:prstGeom prst="roundRect">
            <a:avLst>
              <a:gd name="adj" fmla="val 23684"/>
            </a:avLst>
          </a:prstGeom>
          <a:solidFill>
            <a:srgbClr val="f3ede2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Shape 12"/>
          <p:cNvSpPr/>
          <p:nvPr/>
        </p:nvSpPr>
        <p:spPr>
          <a:xfrm>
            <a:off x="6291000" y="3959280"/>
            <a:ext cx="20660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версия 1.0 · черновик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Shape 13"/>
          <p:cNvSpPr/>
          <p:nvPr/>
        </p:nvSpPr>
        <p:spPr>
          <a:xfrm>
            <a:off x="6181200" y="4754880"/>
            <a:ext cx="4937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5f5a57"/>
                </a:solidFill>
                <a:latin typeface="Aptos"/>
              </a:rPr>
              <a:t>Собрано из истории ПЦСП, референсов персонажей, палитр и живого логотипа Вики.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Shape 14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Shape 15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Shape 16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01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18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1. Введение и история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Shape 19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Из постироничного фэндомного проекта — в самостоятельный тёплый мир двух сестёр.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Shape 20"/>
          <p:cNvSpPr/>
          <p:nvPr/>
        </p:nvSpPr>
        <p:spPr>
          <a:xfrm>
            <a:off x="777240" y="1828800"/>
            <a:ext cx="2395440" cy="1416960"/>
          </a:xfrm>
          <a:prstGeom prst="roundRect">
            <a:avLst>
              <a:gd name="adj" fmla="val 7742"/>
            </a:avLst>
          </a:prstGeom>
          <a:solidFill>
            <a:srgbClr val="f8f3ea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Shape 21"/>
          <p:cNvSpPr/>
          <p:nvPr/>
        </p:nvSpPr>
        <p:spPr>
          <a:xfrm>
            <a:off x="941760" y="1993320"/>
            <a:ext cx="20660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9999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200" spc="-1" strike="noStrike">
                <a:solidFill>
                  <a:srgbClr val="33587a"/>
                </a:solidFill>
                <a:latin typeface="Georgia"/>
                <a:ea typeface="Georgia"/>
              </a:rPr>
              <a:t>ТСП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Shape 22"/>
          <p:cNvSpPr/>
          <p:nvPr/>
        </p:nvSpPr>
        <p:spPr>
          <a:xfrm>
            <a:off x="941760" y="2414160"/>
            <a:ext cx="20660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5f5a57"/>
                </a:solidFill>
                <a:latin typeface="Aptos"/>
              </a:rPr>
              <a:t>10.10.2018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Shape 23"/>
          <p:cNvSpPr/>
          <p:nvPr/>
        </p:nvSpPr>
        <p:spPr>
          <a:xfrm>
            <a:off x="941760" y="2670120"/>
            <a:ext cx="206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начало и первые образы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Shape 24"/>
          <p:cNvSpPr/>
          <p:nvPr/>
        </p:nvSpPr>
        <p:spPr>
          <a:xfrm>
            <a:off x="3493080" y="1828800"/>
            <a:ext cx="2395440" cy="1416960"/>
          </a:xfrm>
          <a:prstGeom prst="roundRect">
            <a:avLst>
              <a:gd name="adj" fmla="val 7742"/>
            </a:avLst>
          </a:prstGeom>
          <a:solidFill>
            <a:srgbClr val="f8f3ea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Shape 25"/>
          <p:cNvSpPr/>
          <p:nvPr/>
        </p:nvSpPr>
        <p:spPr>
          <a:xfrm>
            <a:off x="3657600" y="1993320"/>
            <a:ext cx="20660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9999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200" spc="-1" strike="noStrike">
                <a:solidFill>
                  <a:srgbClr val="33587a"/>
                </a:solidFill>
                <a:latin typeface="Georgia"/>
                <a:ea typeface="Georgia"/>
              </a:rPr>
              <a:t>ТЦСП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Shape 26"/>
          <p:cNvSpPr/>
          <p:nvPr/>
        </p:nvSpPr>
        <p:spPr>
          <a:xfrm>
            <a:off x="3657600" y="2414160"/>
            <a:ext cx="20660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5f5a57"/>
                </a:solidFill>
                <a:latin typeface="Aptos"/>
              </a:rPr>
              <a:t>~08.2020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Shape 27"/>
          <p:cNvSpPr/>
          <p:nvPr/>
        </p:nvSpPr>
        <p:spPr>
          <a:xfrm>
            <a:off x="3657600" y="2670120"/>
            <a:ext cx="206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расширение мира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Shape 28"/>
          <p:cNvSpPr/>
          <p:nvPr/>
        </p:nvSpPr>
        <p:spPr>
          <a:xfrm>
            <a:off x="6208920" y="1828800"/>
            <a:ext cx="2395440" cy="1416960"/>
          </a:xfrm>
          <a:prstGeom prst="roundRect">
            <a:avLst>
              <a:gd name="adj" fmla="val 7742"/>
            </a:avLst>
          </a:prstGeom>
          <a:solidFill>
            <a:srgbClr val="f8f3ea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Shape 29"/>
          <p:cNvSpPr/>
          <p:nvPr/>
        </p:nvSpPr>
        <p:spPr>
          <a:xfrm>
            <a:off x="6373440" y="1993320"/>
            <a:ext cx="20660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9999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200" spc="-1" strike="noStrike">
                <a:solidFill>
                  <a:srgbClr val="33587a"/>
                </a:solidFill>
                <a:latin typeface="Georgia"/>
                <a:ea typeface="Georgia"/>
              </a:rPr>
              <a:t>ПЦСП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Shape 30"/>
          <p:cNvSpPr/>
          <p:nvPr/>
        </p:nvSpPr>
        <p:spPr>
          <a:xfrm>
            <a:off x="6373440" y="2414160"/>
            <a:ext cx="20660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5f5a57"/>
                </a:solidFill>
                <a:latin typeface="Aptos"/>
              </a:rPr>
              <a:t>18.09.2020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Shape 31"/>
          <p:cNvSpPr/>
          <p:nvPr/>
        </p:nvSpPr>
        <p:spPr>
          <a:xfrm>
            <a:off x="6373440" y="2670120"/>
            <a:ext cx="206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постирония и собственные маскоты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Shape 32"/>
          <p:cNvSpPr/>
          <p:nvPr/>
        </p:nvSpPr>
        <p:spPr>
          <a:xfrm>
            <a:off x="8924400" y="1828800"/>
            <a:ext cx="2395440" cy="1416960"/>
          </a:xfrm>
          <a:prstGeom prst="roundRect">
            <a:avLst>
              <a:gd name="adj" fmla="val 7742"/>
            </a:avLst>
          </a:prstGeom>
          <a:solidFill>
            <a:srgbClr val="f3ede2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Shape 33"/>
          <p:cNvSpPr/>
          <p:nvPr/>
        </p:nvSpPr>
        <p:spPr>
          <a:xfrm>
            <a:off x="9089280" y="1993320"/>
            <a:ext cx="20660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5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900" spc="-1" strike="noStrike">
                <a:solidFill>
                  <a:srgbClr val="7a1f2a"/>
                </a:solidFill>
                <a:latin typeface="Georgia"/>
                <a:ea typeface="Georgia"/>
              </a:rPr>
              <a:t>Сёстры Постниковы</a:t>
            </a:r>
            <a:endParaRPr b="0" lang="ru-RU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Shape 34"/>
          <p:cNvSpPr/>
          <p:nvPr/>
        </p:nvSpPr>
        <p:spPr>
          <a:xfrm>
            <a:off x="9089280" y="2414160"/>
            <a:ext cx="20660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5f5a57"/>
                </a:solidFill>
                <a:latin typeface="Aptos"/>
              </a:rPr>
              <a:t>2025–2026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Shape 35"/>
          <p:cNvSpPr/>
          <p:nvPr/>
        </p:nvSpPr>
        <p:spPr>
          <a:xfrm>
            <a:off x="9089280" y="2670120"/>
            <a:ext cx="206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самостоятельный авторский проект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Shape 36"/>
          <p:cNvSpPr/>
          <p:nvPr/>
        </p:nvSpPr>
        <p:spPr>
          <a:xfrm>
            <a:off x="768240" y="4069080"/>
            <a:ext cx="10652400" cy="1170000"/>
          </a:xfrm>
          <a:prstGeom prst="roundRect">
            <a:avLst>
              <a:gd name="adj" fmla="val 9375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Shape 37"/>
          <p:cNvSpPr/>
          <p:nvPr/>
        </p:nvSpPr>
        <p:spPr>
          <a:xfrm>
            <a:off x="960120" y="4279320"/>
            <a:ext cx="9783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300" spc="-1" strike="noStrike">
                <a:solidFill>
                  <a:srgbClr val="7a1f2a"/>
                </a:solidFill>
                <a:latin typeface="Aptos"/>
              </a:rPr>
              <a:t>Ключевая мысль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Shape 38"/>
          <p:cNvSpPr/>
          <p:nvPr/>
        </p:nvSpPr>
        <p:spPr>
          <a:xfrm>
            <a:off x="960120" y="4617720"/>
            <a:ext cx="99666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3333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50" spc="-1" strike="noStrike">
                <a:solidFill>
                  <a:srgbClr val="1c1b1f"/>
                </a:solidFill>
                <a:latin typeface="Aptos"/>
              </a:rPr>
              <a:t>«Сёстры Постниковы» — это не продолжение трэша, а взросление проекта: от шума и пародии к нежной, человечной вселенной Белославы и Вероники.</a:t>
            </a:r>
            <a:endParaRPr b="0" lang="ru-RU" sz="15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Shape 39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Shape 40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Shape 41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02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43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2. Позиционирование и характер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Shape 44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Бренд говорит тихо, но по-настоящему: тепло, сестринство, мягкая драма.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Shape 45"/>
          <p:cNvSpPr/>
          <p:nvPr/>
        </p:nvSpPr>
        <p:spPr>
          <a:xfrm>
            <a:off x="713160" y="1481400"/>
            <a:ext cx="5211720" cy="4297320"/>
          </a:xfrm>
          <a:prstGeom prst="roundRect">
            <a:avLst>
              <a:gd name="adj" fmla="val 2553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Shape 46"/>
          <p:cNvSpPr/>
          <p:nvPr/>
        </p:nvSpPr>
        <p:spPr>
          <a:xfrm>
            <a:off x="987480" y="1755720"/>
            <a:ext cx="44802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rgbClr val="7a1f2a"/>
                </a:solidFill>
                <a:latin typeface="Georgia"/>
                <a:ea typeface="Georgia"/>
              </a:rPr>
              <a:t>«Сёстры Постниковы» — это…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Shape 47"/>
          <p:cNvSpPr/>
          <p:nvPr/>
        </p:nvSpPr>
        <p:spPr>
          <a:xfrm>
            <a:off x="1005840" y="235908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48"/>
          <p:cNvSpPr/>
          <p:nvPr/>
        </p:nvSpPr>
        <p:spPr>
          <a:xfrm>
            <a:off x="1234440" y="235908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1c1b1f"/>
                </a:solidFill>
                <a:latin typeface="Aptos"/>
              </a:rPr>
              <a:t>камерный авторский мир, выросший из ПЦСП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Shape 49"/>
          <p:cNvSpPr/>
          <p:nvPr/>
        </p:nvSpPr>
        <p:spPr>
          <a:xfrm>
            <a:off x="1005840" y="275220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Shape 50"/>
          <p:cNvSpPr/>
          <p:nvPr/>
        </p:nvSpPr>
        <p:spPr>
          <a:xfrm>
            <a:off x="1234440" y="275220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1c1b1f"/>
                </a:solidFill>
                <a:latin typeface="Aptos"/>
              </a:rPr>
              <a:t>отношения двух сестёр как главная ценность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Shape 51"/>
          <p:cNvSpPr/>
          <p:nvPr/>
        </p:nvSpPr>
        <p:spPr>
          <a:xfrm>
            <a:off x="1005840" y="314568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Shape 52"/>
          <p:cNvSpPr/>
          <p:nvPr/>
        </p:nvSpPr>
        <p:spPr>
          <a:xfrm>
            <a:off x="1234440" y="314568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3333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1c1b1f"/>
                </a:solidFill>
                <a:latin typeface="Aptos"/>
              </a:rPr>
              <a:t>славянские и этно-фэнтези нотки без лубка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Shape 53"/>
          <p:cNvSpPr/>
          <p:nvPr/>
        </p:nvSpPr>
        <p:spPr>
          <a:xfrm>
            <a:off x="1005840" y="353880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Shape 54"/>
          <p:cNvSpPr/>
          <p:nvPr/>
        </p:nvSpPr>
        <p:spPr>
          <a:xfrm>
            <a:off x="1234440" y="353880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1c1b1f"/>
                </a:solidFill>
                <a:latin typeface="Aptos"/>
              </a:rPr>
              <a:t>мягкая постирония без трэша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Shape 55"/>
          <p:cNvSpPr/>
          <p:nvPr/>
        </p:nvSpPr>
        <p:spPr>
          <a:xfrm>
            <a:off x="1005840" y="39319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Shape 56"/>
          <p:cNvSpPr/>
          <p:nvPr/>
        </p:nvSpPr>
        <p:spPr>
          <a:xfrm>
            <a:off x="1234440" y="393192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1c1b1f"/>
                </a:solidFill>
                <a:latin typeface="Aptos"/>
              </a:rPr>
              <a:t>домашность, доверие и тихая поддержка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Shape 57"/>
          <p:cNvSpPr/>
          <p:nvPr/>
        </p:nvSpPr>
        <p:spPr>
          <a:xfrm>
            <a:off x="6291000" y="1481400"/>
            <a:ext cx="5166000" cy="4297320"/>
          </a:xfrm>
          <a:prstGeom prst="roundRect">
            <a:avLst>
              <a:gd name="adj" fmla="val 2553"/>
            </a:avLst>
          </a:prstGeom>
          <a:solidFill>
            <a:srgbClr val="f3ede2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Shape 58"/>
          <p:cNvSpPr/>
          <p:nvPr/>
        </p:nvSpPr>
        <p:spPr>
          <a:xfrm>
            <a:off x="6565320" y="1755720"/>
            <a:ext cx="43887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rgbClr val="7a1f2a"/>
                </a:solidFill>
                <a:latin typeface="Georgia"/>
                <a:ea typeface="Georgia"/>
              </a:rPr>
              <a:t>Характер бренда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Shape 59"/>
          <p:cNvSpPr/>
          <p:nvPr/>
        </p:nvSpPr>
        <p:spPr>
          <a:xfrm>
            <a:off x="6629400" y="2331720"/>
            <a:ext cx="105120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Shape 60"/>
          <p:cNvSpPr/>
          <p:nvPr/>
        </p:nvSpPr>
        <p:spPr>
          <a:xfrm>
            <a:off x="6739200" y="2414160"/>
            <a:ext cx="8316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тёплый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Shape 61"/>
          <p:cNvSpPr/>
          <p:nvPr/>
        </p:nvSpPr>
        <p:spPr>
          <a:xfrm>
            <a:off x="7818120" y="2331720"/>
            <a:ext cx="141696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Shape 62"/>
          <p:cNvSpPr/>
          <p:nvPr/>
        </p:nvSpPr>
        <p:spPr>
          <a:xfrm>
            <a:off x="7927920" y="2414160"/>
            <a:ext cx="119736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сестринский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Shape 63"/>
          <p:cNvSpPr/>
          <p:nvPr/>
        </p:nvSpPr>
        <p:spPr>
          <a:xfrm>
            <a:off x="9436680" y="2331720"/>
            <a:ext cx="114264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Shape 64"/>
          <p:cNvSpPr/>
          <p:nvPr/>
        </p:nvSpPr>
        <p:spPr>
          <a:xfrm>
            <a:off x="9546480" y="2414160"/>
            <a:ext cx="9230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искренний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Shape 65"/>
          <p:cNvSpPr/>
          <p:nvPr/>
        </p:nvSpPr>
        <p:spPr>
          <a:xfrm>
            <a:off x="6629400" y="2880360"/>
            <a:ext cx="123408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Shape 66"/>
          <p:cNvSpPr/>
          <p:nvPr/>
        </p:nvSpPr>
        <p:spPr>
          <a:xfrm>
            <a:off x="6739200" y="2962800"/>
            <a:ext cx="1014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ламповый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Shape 67"/>
          <p:cNvSpPr/>
          <p:nvPr/>
        </p:nvSpPr>
        <p:spPr>
          <a:xfrm>
            <a:off x="8065080" y="2880360"/>
            <a:ext cx="159984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Shape 68"/>
          <p:cNvSpPr/>
          <p:nvPr/>
        </p:nvSpPr>
        <p:spPr>
          <a:xfrm>
            <a:off x="8174880" y="2962800"/>
            <a:ext cx="138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меланхоличный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Shape 69"/>
          <p:cNvSpPr/>
          <p:nvPr/>
        </p:nvSpPr>
        <p:spPr>
          <a:xfrm>
            <a:off x="9857160" y="2880360"/>
            <a:ext cx="91404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Shape 70"/>
          <p:cNvSpPr/>
          <p:nvPr/>
        </p:nvSpPr>
        <p:spPr>
          <a:xfrm>
            <a:off x="9966960" y="2962800"/>
            <a:ext cx="6944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чуткий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Shape 71"/>
          <p:cNvSpPr/>
          <p:nvPr/>
        </p:nvSpPr>
        <p:spPr>
          <a:xfrm>
            <a:off x="6629400" y="3429000"/>
            <a:ext cx="146268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Shape 72"/>
          <p:cNvSpPr/>
          <p:nvPr/>
        </p:nvSpPr>
        <p:spPr>
          <a:xfrm>
            <a:off x="6739200" y="3511440"/>
            <a:ext cx="12430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без агрессии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Shape 73"/>
          <p:cNvSpPr/>
          <p:nvPr/>
        </p:nvSpPr>
        <p:spPr>
          <a:xfrm>
            <a:off x="8302680" y="3429000"/>
            <a:ext cx="123408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Shape 74"/>
          <p:cNvSpPr/>
          <p:nvPr/>
        </p:nvSpPr>
        <p:spPr>
          <a:xfrm>
            <a:off x="8412480" y="3511440"/>
            <a:ext cx="1014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без пафоса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Shape 75"/>
          <p:cNvSpPr/>
          <p:nvPr/>
        </p:nvSpPr>
        <p:spPr>
          <a:xfrm>
            <a:off x="9711000" y="3429000"/>
            <a:ext cx="1599840" cy="347040"/>
          </a:xfrm>
          <a:prstGeom prst="roundRect">
            <a:avLst>
              <a:gd name="adj" fmla="val 23684"/>
            </a:avLst>
          </a:prstGeom>
          <a:solidFill>
            <a:srgbClr val="f0e9da"/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Shape 76"/>
          <p:cNvSpPr/>
          <p:nvPr/>
        </p:nvSpPr>
        <p:spPr>
          <a:xfrm>
            <a:off x="9820800" y="3511440"/>
            <a:ext cx="138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050" spc="-1" strike="noStrike">
                <a:solidFill>
                  <a:srgbClr val="7a1f2a"/>
                </a:solidFill>
                <a:latin typeface="Aptos"/>
              </a:rPr>
              <a:t>без токсичности</a:t>
            </a:r>
            <a:endParaRPr b="0" lang="ru-R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Shape 77"/>
          <p:cNvSpPr/>
          <p:nvPr/>
        </p:nvSpPr>
        <p:spPr>
          <a:xfrm>
            <a:off x="6629400" y="4224600"/>
            <a:ext cx="42973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 lnSpcReduction="20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1c1b1f"/>
                </a:solidFill>
                <a:latin typeface="Aptos"/>
              </a:rPr>
              <a:t>Визуально бренд строится на контрасте: Белослава — утро и свет; Вероника — вечер, огонь и защита.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Shape 78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Shape 79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Shape 80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03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314;p1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000" spc="-1" strike="noStrike">
                <a:solidFill>
                  <a:srgbClr val="7a1f2a"/>
                </a:solidFill>
                <a:latin typeface="Georgia"/>
                <a:ea typeface="Georgia"/>
              </a:rPr>
              <a:t>3. Персонажи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Google Shape;315;p1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500" spc="-1" strike="noStrike">
                <a:solidFill>
                  <a:srgbClr val="5f5a57"/>
                </a:solidFill>
                <a:latin typeface="Arial"/>
                <a:ea typeface="Arial"/>
              </a:rPr>
              <a:t>Две героини — два состояния: свет и пламя, тишина и защита.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Google Shape;316;p1"/>
          <p:cNvSpPr/>
          <p:nvPr/>
        </p:nvSpPr>
        <p:spPr>
          <a:xfrm>
            <a:off x="658440" y="1444680"/>
            <a:ext cx="5394600" cy="4571640"/>
          </a:xfrm>
          <a:prstGeom prst="roundRect">
            <a:avLst>
              <a:gd name="adj" fmla="val 2400"/>
            </a:avLst>
          </a:prstGeom>
          <a:solidFill>
            <a:srgbClr val="fffdf8"/>
          </a:solidFill>
          <a:ln w="1015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5" name="Google Shape;317;p1" descr=""/>
          <p:cNvPicPr/>
          <p:nvPr/>
        </p:nvPicPr>
        <p:blipFill>
          <a:blip r:embed="rId1"/>
          <a:srcRect l="0" t="2272" r="0" b="2272"/>
          <a:stretch/>
        </p:blipFill>
        <p:spPr>
          <a:xfrm>
            <a:off x="868680" y="1664280"/>
            <a:ext cx="2011320" cy="2880000"/>
          </a:xfrm>
          <a:prstGeom prst="rect">
            <a:avLst/>
          </a:prstGeom>
          <a:ln w="0">
            <a:noFill/>
          </a:ln>
        </p:spPr>
      </p:pic>
      <p:sp>
        <p:nvSpPr>
          <p:cNvPr id="116" name="Google Shape;318;p1"/>
          <p:cNvSpPr/>
          <p:nvPr/>
        </p:nvSpPr>
        <p:spPr>
          <a:xfrm>
            <a:off x="3090600" y="1719000"/>
            <a:ext cx="2468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rgbClr val="33587a"/>
                </a:solidFill>
                <a:latin typeface="Georgia"/>
                <a:ea typeface="Georgia"/>
              </a:rPr>
              <a:t>Белослава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Google Shape;319;p1"/>
          <p:cNvSpPr/>
          <p:nvPr/>
        </p:nvSpPr>
        <p:spPr>
          <a:xfrm>
            <a:off x="3108960" y="2084760"/>
            <a:ext cx="2102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50" spc="-1" strike="noStrike">
                <a:solidFill>
                  <a:srgbClr val="7daac7"/>
                </a:solidFill>
                <a:latin typeface="Arial"/>
                <a:ea typeface="Arial"/>
              </a:rPr>
              <a:t>«девочка-свет»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Google Shape;320;p1"/>
          <p:cNvSpPr/>
          <p:nvPr/>
        </p:nvSpPr>
        <p:spPr>
          <a:xfrm>
            <a:off x="3108960" y="2514600"/>
            <a:ext cx="164520" cy="1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7a1f2a"/>
                </a:solidFill>
                <a:latin typeface="Arial"/>
                <a:ea typeface="Arial"/>
              </a:rPr>
              <a:t>•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Google Shape;321;p1"/>
          <p:cNvSpPr/>
          <p:nvPr/>
        </p:nvSpPr>
        <p:spPr>
          <a:xfrm>
            <a:off x="3337560" y="2514600"/>
            <a:ext cx="24228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1c1b1f"/>
                </a:solidFill>
                <a:latin typeface="Arial"/>
                <a:ea typeface="Arial"/>
              </a:rPr>
              <a:t>тихая, мягкая, ранимая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Google Shape;322;p1"/>
          <p:cNvSpPr/>
          <p:nvPr/>
        </p:nvSpPr>
        <p:spPr>
          <a:xfrm>
            <a:off x="3108960" y="2843640"/>
            <a:ext cx="164520" cy="1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7a1f2a"/>
                </a:solidFill>
                <a:latin typeface="Arial"/>
                <a:ea typeface="Arial"/>
              </a:rPr>
              <a:t>•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Google Shape;323;p1"/>
          <p:cNvSpPr/>
          <p:nvPr/>
        </p:nvSpPr>
        <p:spPr>
          <a:xfrm>
            <a:off x="3337560" y="2843640"/>
            <a:ext cx="24228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1c1b1f"/>
                </a:solidFill>
                <a:latin typeface="Arial"/>
                <a:ea typeface="Arial"/>
              </a:rPr>
              <a:t>отвечает за уют и доверие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Google Shape;324;p1"/>
          <p:cNvSpPr/>
          <p:nvPr/>
        </p:nvSpPr>
        <p:spPr>
          <a:xfrm>
            <a:off x="3108960" y="3173040"/>
            <a:ext cx="164520" cy="1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7a1f2a"/>
                </a:solidFill>
                <a:latin typeface="Arial"/>
                <a:ea typeface="Arial"/>
              </a:rPr>
              <a:t>•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Google Shape;325;p1"/>
          <p:cNvSpPr/>
          <p:nvPr/>
        </p:nvSpPr>
        <p:spPr>
          <a:xfrm>
            <a:off x="3337560" y="3173040"/>
            <a:ext cx="24228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1c1b1f"/>
                </a:solidFill>
                <a:latin typeface="Arial"/>
                <a:ea typeface="Arial"/>
              </a:rPr>
              <a:t>символы: коса, свитер, голубые кеды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Google Shape;326;p1"/>
          <p:cNvSpPr/>
          <p:nvPr/>
        </p:nvSpPr>
        <p:spPr>
          <a:xfrm>
            <a:off x="3108960" y="3502080"/>
            <a:ext cx="164520" cy="1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7a1f2a"/>
                </a:solidFill>
                <a:latin typeface="Arial"/>
                <a:ea typeface="Arial"/>
              </a:rPr>
              <a:t>•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Google Shape;327;p1"/>
          <p:cNvSpPr/>
          <p:nvPr/>
        </p:nvSpPr>
        <p:spPr>
          <a:xfrm>
            <a:off x="3337560" y="3502080"/>
            <a:ext cx="24228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1c1b1f"/>
                </a:solidFill>
                <a:latin typeface="Arial"/>
                <a:ea typeface="Arial"/>
              </a:rPr>
              <a:t>ключевые цвета: голубой, кремовый, пшеничный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Google Shape;328;p1"/>
          <p:cNvSpPr/>
          <p:nvPr/>
        </p:nvSpPr>
        <p:spPr>
          <a:xfrm>
            <a:off x="960120" y="4827960"/>
            <a:ext cx="45716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-US" sz="1450" spc="-1" strike="noStrike">
                <a:solidFill>
                  <a:srgbClr val="5f5a57"/>
                </a:solidFill>
                <a:latin typeface="Georgia"/>
                <a:ea typeface="Georgia"/>
              </a:rPr>
              <a:t>Лучик, который греет, а не слепит.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Google Shape;329;p1"/>
          <p:cNvSpPr/>
          <p:nvPr/>
        </p:nvSpPr>
        <p:spPr>
          <a:xfrm>
            <a:off x="6263640" y="1444680"/>
            <a:ext cx="5394600" cy="4571640"/>
          </a:xfrm>
          <a:prstGeom prst="roundRect">
            <a:avLst>
              <a:gd name="adj" fmla="val 2400"/>
            </a:avLst>
          </a:prstGeom>
          <a:solidFill>
            <a:srgbClr val="fffdf8"/>
          </a:solidFill>
          <a:ln w="1015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8" name="Google Shape;330;p1" descr=""/>
          <p:cNvPicPr/>
          <p:nvPr/>
        </p:nvPicPr>
        <p:blipFill>
          <a:blip r:embed="rId2"/>
          <a:srcRect l="0" t="2271" r="0" b="2271"/>
          <a:stretch/>
        </p:blipFill>
        <p:spPr>
          <a:xfrm>
            <a:off x="6473880" y="1664280"/>
            <a:ext cx="2011320" cy="2880000"/>
          </a:xfrm>
          <a:prstGeom prst="rect">
            <a:avLst/>
          </a:prstGeom>
          <a:ln w="0">
            <a:noFill/>
          </a:ln>
        </p:spPr>
      </p:pic>
      <p:sp>
        <p:nvSpPr>
          <p:cNvPr id="129" name="Google Shape;331;p1"/>
          <p:cNvSpPr/>
          <p:nvPr/>
        </p:nvSpPr>
        <p:spPr>
          <a:xfrm>
            <a:off x="8686800" y="1719000"/>
            <a:ext cx="2468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rgbClr val="7a1f2a"/>
                </a:solidFill>
                <a:latin typeface="Georgia"/>
                <a:ea typeface="Georgia"/>
              </a:rPr>
              <a:t>Вероника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Google Shape;332;p1"/>
          <p:cNvSpPr/>
          <p:nvPr/>
        </p:nvSpPr>
        <p:spPr>
          <a:xfrm>
            <a:off x="8705160" y="2084760"/>
            <a:ext cx="2285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50" spc="-1" strike="noStrike">
                <a:solidFill>
                  <a:srgbClr val="b0303f"/>
                </a:solidFill>
                <a:latin typeface="Arial"/>
                <a:ea typeface="Arial"/>
              </a:rPr>
              <a:t>«девочка-пламя»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Google Shape;333;p1"/>
          <p:cNvSpPr/>
          <p:nvPr/>
        </p:nvSpPr>
        <p:spPr>
          <a:xfrm>
            <a:off x="8705160" y="2514600"/>
            <a:ext cx="164520" cy="1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7a1f2a"/>
                </a:solidFill>
                <a:latin typeface="Arial"/>
                <a:ea typeface="Arial"/>
              </a:rPr>
              <a:t>•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Google Shape;334;p1"/>
          <p:cNvSpPr/>
          <p:nvPr/>
        </p:nvSpPr>
        <p:spPr>
          <a:xfrm>
            <a:off x="8933760" y="2514600"/>
            <a:ext cx="24228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1c1b1f"/>
                </a:solidFill>
                <a:latin typeface="Arial"/>
                <a:ea typeface="Arial"/>
              </a:rPr>
              <a:t>сильная, честная, защитная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Google Shape;335;p1"/>
          <p:cNvSpPr/>
          <p:nvPr/>
        </p:nvSpPr>
        <p:spPr>
          <a:xfrm>
            <a:off x="8705160" y="2843640"/>
            <a:ext cx="164520" cy="1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7a1f2a"/>
                </a:solidFill>
                <a:latin typeface="Arial"/>
                <a:ea typeface="Arial"/>
              </a:rPr>
              <a:t>•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Google Shape;336;p1"/>
          <p:cNvSpPr/>
          <p:nvPr/>
        </p:nvSpPr>
        <p:spPr>
          <a:xfrm>
            <a:off x="8933760" y="2843640"/>
            <a:ext cx="24228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1c1b1f"/>
                </a:solidFill>
                <a:latin typeface="Arial"/>
                <a:ea typeface="Arial"/>
              </a:rPr>
              <a:t>отвечает за глубину и драму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Google Shape;337;p1"/>
          <p:cNvSpPr/>
          <p:nvPr/>
        </p:nvSpPr>
        <p:spPr>
          <a:xfrm>
            <a:off x="8705160" y="3173040"/>
            <a:ext cx="164520" cy="1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7a1f2a"/>
                </a:solidFill>
                <a:latin typeface="Arial"/>
                <a:ea typeface="Arial"/>
              </a:rPr>
              <a:t>•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Google Shape;338;p1"/>
          <p:cNvSpPr/>
          <p:nvPr/>
        </p:nvSpPr>
        <p:spPr>
          <a:xfrm>
            <a:off x="8933760" y="3173040"/>
            <a:ext cx="24228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1c1b1f"/>
                </a:solidFill>
                <a:latin typeface="Arial"/>
                <a:ea typeface="Arial"/>
              </a:rPr>
              <a:t>символы: бордовые волосы, ночь, искры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Google Shape;339;p1"/>
          <p:cNvSpPr/>
          <p:nvPr/>
        </p:nvSpPr>
        <p:spPr>
          <a:xfrm>
            <a:off x="8705160" y="3502080"/>
            <a:ext cx="164520" cy="1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7a1f2a"/>
                </a:solidFill>
                <a:latin typeface="Arial"/>
                <a:ea typeface="Arial"/>
              </a:rPr>
              <a:t>•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Google Shape;340;p1"/>
          <p:cNvSpPr/>
          <p:nvPr/>
        </p:nvSpPr>
        <p:spPr>
          <a:xfrm>
            <a:off x="8933760" y="3502080"/>
            <a:ext cx="24228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20" spc="-1" strike="noStrike">
                <a:solidFill>
                  <a:srgbClr val="1c1b1f"/>
                </a:solidFill>
                <a:latin typeface="Arial"/>
                <a:ea typeface="Arial"/>
              </a:rPr>
              <a:t>ключевые цвета: бордовый, чёрный, айвори</a:t>
            </a:r>
            <a:endParaRPr b="0" lang="ru-RU" sz="12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Google Shape;341;p1"/>
          <p:cNvSpPr/>
          <p:nvPr/>
        </p:nvSpPr>
        <p:spPr>
          <a:xfrm>
            <a:off x="6565320" y="4827960"/>
            <a:ext cx="45716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-US" sz="1450" spc="-1" strike="noStrike">
                <a:solidFill>
                  <a:srgbClr val="5f5a57"/>
                </a:solidFill>
                <a:latin typeface="Georgia"/>
                <a:ea typeface="Georgia"/>
              </a:rPr>
              <a:t>Огонёк, который не сжигает, а показывает путь.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0" name="Google Shape;342;p1"/>
          <p:cNvCxnSpPr/>
          <p:nvPr/>
        </p:nvCxnSpPr>
        <p:spPr>
          <a:xfrm>
            <a:off x="530280" y="6437160"/>
            <a:ext cx="11110320" cy="360"/>
          </a:xfrm>
          <a:prstGeom prst="straightConnector1">
            <a:avLst/>
          </a:prstGeom>
          <a:ln w="9525">
            <a:solidFill>
              <a:srgbClr val="d9cfc3">
                <a:alpha val="90000"/>
              </a:srgbClr>
            </a:solidFill>
            <a:round/>
          </a:ln>
        </p:spPr>
      </p:cxnSp>
      <p:sp>
        <p:nvSpPr>
          <p:cNvPr id="141" name="Google Shape;343;p1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7b746f"/>
                </a:solidFill>
                <a:latin typeface="Arial"/>
                <a:ea typeface="Arial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Google Shape;344;p1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7b746f"/>
                </a:solidFill>
                <a:latin typeface="Georgia"/>
                <a:ea typeface="Georgia"/>
              </a:rPr>
              <a:t>04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16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4. Цветовая палитра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Shape 117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Палитра строится на двух полюсах: мягкая голубизна Белославы и бордовая глубина Вероники.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Shape 118"/>
          <p:cNvSpPr/>
          <p:nvPr/>
        </p:nvSpPr>
        <p:spPr>
          <a:xfrm>
            <a:off x="658440" y="1463040"/>
            <a:ext cx="5440320" cy="4480200"/>
          </a:xfrm>
          <a:prstGeom prst="roundRect">
            <a:avLst>
              <a:gd name="adj" fmla="val 2449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Shape 119"/>
          <p:cNvSpPr/>
          <p:nvPr/>
        </p:nvSpPr>
        <p:spPr>
          <a:xfrm>
            <a:off x="914400" y="171900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rgbClr val="33587a"/>
                </a:solidFill>
                <a:latin typeface="Georgia"/>
                <a:ea typeface="Georgia"/>
              </a:rPr>
              <a:t>Белослава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Shape 120"/>
          <p:cNvSpPr/>
          <p:nvPr/>
        </p:nvSpPr>
        <p:spPr>
          <a:xfrm>
            <a:off x="914400" y="2148840"/>
            <a:ext cx="776880" cy="776880"/>
          </a:xfrm>
          <a:prstGeom prst="rect">
            <a:avLst/>
          </a:prstGeom>
          <a:solidFill>
            <a:srgbClr val="7daac7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Shape 121"/>
          <p:cNvSpPr/>
          <p:nvPr/>
        </p:nvSpPr>
        <p:spPr>
          <a:xfrm>
            <a:off x="91440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#7DAAC7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Shape 122"/>
          <p:cNvSpPr/>
          <p:nvPr/>
        </p:nvSpPr>
        <p:spPr>
          <a:xfrm>
            <a:off x="91440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небо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Shape 123"/>
          <p:cNvSpPr/>
          <p:nvPr/>
        </p:nvSpPr>
        <p:spPr>
          <a:xfrm>
            <a:off x="1920240" y="2148840"/>
            <a:ext cx="776880" cy="776880"/>
          </a:xfrm>
          <a:prstGeom prst="rect">
            <a:avLst/>
          </a:prstGeom>
          <a:solidFill>
            <a:srgbClr val="c9dbe8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Shape 124"/>
          <p:cNvSpPr/>
          <p:nvPr/>
        </p:nvSpPr>
        <p:spPr>
          <a:xfrm>
            <a:off x="192024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#C9DBE8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Shape 125"/>
          <p:cNvSpPr/>
          <p:nvPr/>
        </p:nvSpPr>
        <p:spPr>
          <a:xfrm>
            <a:off x="192024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лёд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Shape 126"/>
          <p:cNvSpPr/>
          <p:nvPr/>
        </p:nvSpPr>
        <p:spPr>
          <a:xfrm>
            <a:off x="2926080" y="2148840"/>
            <a:ext cx="776880" cy="776880"/>
          </a:xfrm>
          <a:prstGeom prst="rect">
            <a:avLst/>
          </a:prstGeom>
          <a:solidFill>
            <a:srgbClr val="33587a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Shape 127"/>
          <p:cNvSpPr/>
          <p:nvPr/>
        </p:nvSpPr>
        <p:spPr>
          <a:xfrm>
            <a:off x="292608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#33587A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Shape 128"/>
          <p:cNvSpPr/>
          <p:nvPr/>
        </p:nvSpPr>
        <p:spPr>
          <a:xfrm>
            <a:off x="292608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глубина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Shape 129"/>
          <p:cNvSpPr/>
          <p:nvPr/>
        </p:nvSpPr>
        <p:spPr>
          <a:xfrm>
            <a:off x="3931920" y="2148840"/>
            <a:ext cx="776880" cy="776880"/>
          </a:xfrm>
          <a:prstGeom prst="rect">
            <a:avLst/>
          </a:prstGeom>
          <a:solidFill>
            <a:srgbClr val="f0e9da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Shape 130"/>
          <p:cNvSpPr/>
          <p:nvPr/>
        </p:nvSpPr>
        <p:spPr>
          <a:xfrm>
            <a:off x="393192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#F0E9DA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Shape 131"/>
          <p:cNvSpPr/>
          <p:nvPr/>
        </p:nvSpPr>
        <p:spPr>
          <a:xfrm>
            <a:off x="393192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крем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Shape 132"/>
          <p:cNvSpPr/>
          <p:nvPr/>
        </p:nvSpPr>
        <p:spPr>
          <a:xfrm>
            <a:off x="4937760" y="2148840"/>
            <a:ext cx="776880" cy="776880"/>
          </a:xfrm>
          <a:prstGeom prst="rect">
            <a:avLst/>
          </a:prstGeom>
          <a:solidFill>
            <a:srgbClr val="dcc9a3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Shape 133"/>
          <p:cNvSpPr/>
          <p:nvPr/>
        </p:nvSpPr>
        <p:spPr>
          <a:xfrm>
            <a:off x="493776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#DCC9A3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Shape 134"/>
          <p:cNvSpPr/>
          <p:nvPr/>
        </p:nvSpPr>
        <p:spPr>
          <a:xfrm>
            <a:off x="493776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пшеница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Shape 135"/>
          <p:cNvSpPr/>
          <p:nvPr/>
        </p:nvSpPr>
        <p:spPr>
          <a:xfrm>
            <a:off x="914400" y="3840480"/>
            <a:ext cx="4388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1c1b1f"/>
                </a:solidFill>
                <a:latin typeface="Aptos"/>
              </a:rPr>
              <a:t>Настроение: тишина, мягкая грусть, уют, доброта.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Shape 136"/>
          <p:cNvSpPr/>
          <p:nvPr/>
        </p:nvSpPr>
        <p:spPr>
          <a:xfrm>
            <a:off x="6263640" y="1463040"/>
            <a:ext cx="5257440" cy="4480200"/>
          </a:xfrm>
          <a:prstGeom prst="roundRect">
            <a:avLst>
              <a:gd name="adj" fmla="val 2449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Shape 137"/>
          <p:cNvSpPr/>
          <p:nvPr/>
        </p:nvSpPr>
        <p:spPr>
          <a:xfrm>
            <a:off x="6537960" y="171900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rgbClr val="7a1f2a"/>
                </a:solidFill>
                <a:latin typeface="Georgia"/>
                <a:ea typeface="Georgia"/>
              </a:rPr>
              <a:t>Вероника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Shape 138"/>
          <p:cNvSpPr/>
          <p:nvPr/>
        </p:nvSpPr>
        <p:spPr>
          <a:xfrm>
            <a:off x="6537960" y="2148840"/>
            <a:ext cx="776880" cy="776880"/>
          </a:xfrm>
          <a:prstGeom prst="rect">
            <a:avLst/>
          </a:prstGeom>
          <a:solidFill>
            <a:srgbClr val="7a1f2a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6" name="Shape 139"/>
          <p:cNvSpPr/>
          <p:nvPr/>
        </p:nvSpPr>
        <p:spPr>
          <a:xfrm>
            <a:off x="653796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#7A1F2A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Shape 140"/>
          <p:cNvSpPr/>
          <p:nvPr/>
        </p:nvSpPr>
        <p:spPr>
          <a:xfrm>
            <a:off x="653796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вишня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Shape 141"/>
          <p:cNvSpPr/>
          <p:nvPr/>
        </p:nvSpPr>
        <p:spPr>
          <a:xfrm>
            <a:off x="7543800" y="2148840"/>
            <a:ext cx="776880" cy="776880"/>
          </a:xfrm>
          <a:prstGeom prst="rect">
            <a:avLst/>
          </a:prstGeom>
          <a:solidFill>
            <a:srgbClr val="b0303f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Shape 142"/>
          <p:cNvSpPr/>
          <p:nvPr/>
        </p:nvSpPr>
        <p:spPr>
          <a:xfrm>
            <a:off x="754380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#B0303F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Shape 143"/>
          <p:cNvSpPr/>
          <p:nvPr/>
        </p:nvSpPr>
        <p:spPr>
          <a:xfrm>
            <a:off x="754380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огонь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Shape 144"/>
          <p:cNvSpPr/>
          <p:nvPr/>
        </p:nvSpPr>
        <p:spPr>
          <a:xfrm>
            <a:off x="8549640" y="2148840"/>
            <a:ext cx="776880" cy="776880"/>
          </a:xfrm>
          <a:prstGeom prst="rect">
            <a:avLst/>
          </a:prstGeom>
          <a:solidFill>
            <a:srgbClr val="1c1b1f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2" name="Shape 145"/>
          <p:cNvSpPr/>
          <p:nvPr/>
        </p:nvSpPr>
        <p:spPr>
          <a:xfrm>
            <a:off x="854964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#1C1B1F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Shape 146"/>
          <p:cNvSpPr/>
          <p:nvPr/>
        </p:nvSpPr>
        <p:spPr>
          <a:xfrm>
            <a:off x="854964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ночь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Shape 147"/>
          <p:cNvSpPr/>
          <p:nvPr/>
        </p:nvSpPr>
        <p:spPr>
          <a:xfrm>
            <a:off x="9555480" y="2148840"/>
            <a:ext cx="776880" cy="776880"/>
          </a:xfrm>
          <a:prstGeom prst="rect">
            <a:avLst/>
          </a:prstGeom>
          <a:solidFill>
            <a:srgbClr val="f3ede2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Shape 148"/>
          <p:cNvSpPr/>
          <p:nvPr/>
        </p:nvSpPr>
        <p:spPr>
          <a:xfrm>
            <a:off x="955548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#F3EDE2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Shape 149"/>
          <p:cNvSpPr/>
          <p:nvPr/>
        </p:nvSpPr>
        <p:spPr>
          <a:xfrm>
            <a:off x="955548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айвори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Shape 150"/>
          <p:cNvSpPr/>
          <p:nvPr/>
        </p:nvSpPr>
        <p:spPr>
          <a:xfrm>
            <a:off x="10561320" y="2148840"/>
            <a:ext cx="776880" cy="776880"/>
          </a:xfrm>
          <a:prstGeom prst="rect">
            <a:avLst/>
          </a:prstGeom>
          <a:solidFill>
            <a:srgbClr val="5c2a2c"/>
          </a:solidFill>
          <a:ln w="2540">
            <a:solidFill>
              <a:srgbClr val="ffffff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8" name="Shape 151"/>
          <p:cNvSpPr/>
          <p:nvPr/>
        </p:nvSpPr>
        <p:spPr>
          <a:xfrm>
            <a:off x="10561320" y="2999160"/>
            <a:ext cx="7768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900" spc="-1" strike="noStrike">
                <a:solidFill>
                  <a:srgbClr val="1c1b1f"/>
                </a:solidFill>
                <a:latin typeface="Aptos"/>
              </a:rPr>
              <a:t>#5C2A2C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Shape 152"/>
          <p:cNvSpPr/>
          <p:nvPr/>
        </p:nvSpPr>
        <p:spPr>
          <a:xfrm>
            <a:off x="10561320" y="3227760"/>
            <a:ext cx="7768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710" spc="-1" strike="noStrike">
                <a:solidFill>
                  <a:srgbClr val="5f5a57"/>
                </a:solidFill>
                <a:latin typeface="Aptos"/>
              </a:rPr>
              <a:t>земля</a:t>
            </a:r>
            <a:endParaRPr b="0" lang="ru-RU" sz="7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Shape 153"/>
          <p:cNvSpPr/>
          <p:nvPr/>
        </p:nvSpPr>
        <p:spPr>
          <a:xfrm>
            <a:off x="6537960" y="3840480"/>
            <a:ext cx="4388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1c1b1f"/>
                </a:solidFill>
                <a:latin typeface="Aptos"/>
              </a:rPr>
              <a:t>Настроение: бархат, сила, контраст, скрытая ранимость.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Shape 154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Shape 155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Shape 156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05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58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5. Типографика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Shape 159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Бесплатные шрифты Google Fonts: читаемость + мягкая винтажность + выразительность.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Shape 160"/>
          <p:cNvSpPr/>
          <p:nvPr/>
        </p:nvSpPr>
        <p:spPr>
          <a:xfrm>
            <a:off x="777240" y="1508760"/>
            <a:ext cx="10652400" cy="767880"/>
          </a:xfrm>
          <a:prstGeom prst="roundRect">
            <a:avLst>
              <a:gd name="adj" fmla="val 14286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Shape 161"/>
          <p:cNvSpPr/>
          <p:nvPr/>
        </p:nvSpPr>
        <p:spPr>
          <a:xfrm>
            <a:off x="1051560" y="1673280"/>
            <a:ext cx="2834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1111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33587a"/>
                </a:solidFill>
                <a:latin typeface="Aptos"/>
                <a:ea typeface="Aptos"/>
              </a:rPr>
              <a:t>Inter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Shape 162"/>
          <p:cNvSpPr/>
          <p:nvPr/>
        </p:nvSpPr>
        <p:spPr>
          <a:xfrm>
            <a:off x="3931920" y="167328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350" spc="-1" strike="noStrike">
                <a:solidFill>
                  <a:srgbClr val="7a1f2a"/>
                </a:solidFill>
                <a:latin typeface="Aptos"/>
              </a:rPr>
              <a:t>Основной текст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Shape 163"/>
          <p:cNvSpPr/>
          <p:nvPr/>
        </p:nvSpPr>
        <p:spPr>
          <a:xfrm>
            <a:off x="6583680" y="1673280"/>
            <a:ext cx="4388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3333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Чистый, современный, удобный для постов и сайта.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Shape 164"/>
          <p:cNvSpPr/>
          <p:nvPr/>
        </p:nvSpPr>
        <p:spPr>
          <a:xfrm>
            <a:off x="777240" y="2560320"/>
            <a:ext cx="10652400" cy="767880"/>
          </a:xfrm>
          <a:prstGeom prst="roundRect">
            <a:avLst>
              <a:gd name="adj" fmla="val 14286"/>
            </a:avLst>
          </a:prstGeom>
          <a:solidFill>
            <a:srgbClr val="f8f3ea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Shape 165"/>
          <p:cNvSpPr/>
          <p:nvPr/>
        </p:nvSpPr>
        <p:spPr>
          <a:xfrm>
            <a:off x="1051560" y="2724840"/>
            <a:ext cx="2834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33587a"/>
                </a:solidFill>
                <a:latin typeface="Georgia"/>
                <a:ea typeface="Georgia"/>
              </a:rPr>
              <a:t>Cormorant Garamond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Shape 166"/>
          <p:cNvSpPr/>
          <p:nvPr/>
        </p:nvSpPr>
        <p:spPr>
          <a:xfrm>
            <a:off x="3931920" y="272484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350" spc="-1" strike="noStrike">
                <a:solidFill>
                  <a:srgbClr val="7a1f2a"/>
                </a:solidFill>
                <a:latin typeface="Aptos"/>
              </a:rPr>
              <a:t>Белослава / нежные заголовки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Shape 167"/>
          <p:cNvSpPr/>
          <p:nvPr/>
        </p:nvSpPr>
        <p:spPr>
          <a:xfrm>
            <a:off x="6583680" y="2724840"/>
            <a:ext cx="4388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Книжная мягкость, лёгкая сказочность.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Shape 168"/>
          <p:cNvSpPr/>
          <p:nvPr/>
        </p:nvSpPr>
        <p:spPr>
          <a:xfrm>
            <a:off x="777240" y="3611880"/>
            <a:ext cx="10652400" cy="767880"/>
          </a:xfrm>
          <a:prstGeom prst="roundRect">
            <a:avLst>
              <a:gd name="adj" fmla="val 14286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Shape 169"/>
          <p:cNvSpPr/>
          <p:nvPr/>
        </p:nvSpPr>
        <p:spPr>
          <a:xfrm>
            <a:off x="1051560" y="3776400"/>
            <a:ext cx="2834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7a1f2a"/>
                </a:solidFill>
                <a:latin typeface="Georgia"/>
                <a:ea typeface="Georgia"/>
              </a:rPr>
              <a:t>Playfair Display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Shape 170"/>
          <p:cNvSpPr/>
          <p:nvPr/>
        </p:nvSpPr>
        <p:spPr>
          <a:xfrm>
            <a:off x="3931920" y="377640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350" spc="-1" strike="noStrike">
                <a:solidFill>
                  <a:srgbClr val="7a1f2a"/>
                </a:solidFill>
                <a:latin typeface="Aptos"/>
              </a:rPr>
              <a:t>Вероника / драматичные заголовки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Shape 171"/>
          <p:cNvSpPr/>
          <p:nvPr/>
        </p:nvSpPr>
        <p:spPr>
          <a:xfrm>
            <a:off x="6583680" y="3776400"/>
            <a:ext cx="4388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Контраст, бархат, вечернее настроение.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Shape 172"/>
          <p:cNvSpPr/>
          <p:nvPr/>
        </p:nvSpPr>
        <p:spPr>
          <a:xfrm>
            <a:off x="777240" y="4663440"/>
            <a:ext cx="10652400" cy="767880"/>
          </a:xfrm>
          <a:prstGeom prst="roundRect">
            <a:avLst>
              <a:gd name="adj" fmla="val 14286"/>
            </a:avLst>
          </a:prstGeom>
          <a:solidFill>
            <a:srgbClr val="f8f3ea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Shape 173"/>
          <p:cNvSpPr/>
          <p:nvPr/>
        </p:nvSpPr>
        <p:spPr>
          <a:xfrm>
            <a:off x="1051560" y="4827960"/>
            <a:ext cx="2834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33587a"/>
                </a:solidFill>
                <a:latin typeface="Georgia"/>
                <a:ea typeface="Georgia"/>
              </a:rPr>
              <a:t>Rubik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Shape 174"/>
          <p:cNvSpPr/>
          <p:nvPr/>
        </p:nvSpPr>
        <p:spPr>
          <a:xfrm>
            <a:off x="3931920" y="482796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350" spc="-1" strike="noStrike">
                <a:solidFill>
                  <a:srgbClr val="7a1f2a"/>
                </a:solidFill>
                <a:latin typeface="Aptos"/>
              </a:rPr>
              <a:t>Лёгкие игровые элементы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Shape 175"/>
          <p:cNvSpPr/>
          <p:nvPr/>
        </p:nvSpPr>
        <p:spPr>
          <a:xfrm>
            <a:off x="6583680" y="4827960"/>
            <a:ext cx="4388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Округлый, дружелюбный, без грубости.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Shape 176"/>
          <p:cNvSpPr/>
          <p:nvPr/>
        </p:nvSpPr>
        <p:spPr>
          <a:xfrm>
            <a:off x="914400" y="5742360"/>
            <a:ext cx="10058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1450" spc="-1" strike="noStrike">
                <a:solidFill>
                  <a:srgbClr val="5f5a57"/>
                </a:solidFill>
                <a:latin typeface="Aptos"/>
              </a:rPr>
              <a:t>Правило: не больше 2–3 шрифтов в одном носителе. Рукописность должна быть читаемой.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Shape 177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Shape 178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Shape 179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06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181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6. Логотип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Shape 182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Основной символ — две сестры рядом. Тёплая эмблема маленького авторского мира.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Shape 183"/>
          <p:cNvSpPr/>
          <p:nvPr/>
        </p:nvSpPr>
        <p:spPr>
          <a:xfrm>
            <a:off x="658440" y="1426320"/>
            <a:ext cx="5303160" cy="4571640"/>
          </a:xfrm>
          <a:prstGeom prst="roundRect">
            <a:avLst>
              <a:gd name="adj" fmla="val 2400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9" name="Picture 185" descr=""/>
          <p:cNvPicPr/>
          <p:nvPr/>
        </p:nvPicPr>
        <p:blipFill>
          <a:blip r:embed="rId1"/>
          <a:stretch/>
        </p:blipFill>
        <p:spPr>
          <a:xfrm>
            <a:off x="1513440" y="1691640"/>
            <a:ext cx="3565800" cy="3565800"/>
          </a:xfrm>
          <a:prstGeom prst="rect">
            <a:avLst/>
          </a:prstGeom>
          <a:ln w="0">
            <a:noFill/>
          </a:ln>
        </p:spPr>
      </p:pic>
      <p:sp>
        <p:nvSpPr>
          <p:cNvPr id="210" name="Shape 186"/>
          <p:cNvSpPr/>
          <p:nvPr/>
        </p:nvSpPr>
        <p:spPr>
          <a:xfrm>
            <a:off x="932760" y="5330880"/>
            <a:ext cx="2285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7a1f2a"/>
                </a:solidFill>
                <a:latin typeface="Aptos"/>
              </a:rPr>
              <a:t>Основной логотип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Shape 187"/>
          <p:cNvSpPr/>
          <p:nvPr/>
        </p:nvSpPr>
        <p:spPr>
          <a:xfrm>
            <a:off x="932760" y="5623560"/>
            <a:ext cx="4388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150" spc="-1" strike="noStrike">
                <a:solidFill>
                  <a:srgbClr val="5f5a57"/>
                </a:solidFill>
                <a:latin typeface="Aptos"/>
              </a:rPr>
              <a:t>Версия с названием для обложек, шапок и постов.</a:t>
            </a:r>
            <a:endParaRPr b="0" lang="ru-RU" sz="11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Shape 188"/>
          <p:cNvSpPr/>
          <p:nvPr/>
        </p:nvSpPr>
        <p:spPr>
          <a:xfrm>
            <a:off x="6236280" y="1426320"/>
            <a:ext cx="5303160" cy="4571640"/>
          </a:xfrm>
          <a:prstGeom prst="roundRect">
            <a:avLst>
              <a:gd name="adj" fmla="val 2400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3" name="Picture 190" descr=""/>
          <p:cNvPicPr/>
          <p:nvPr/>
        </p:nvPicPr>
        <p:blipFill>
          <a:blip r:embed="rId2"/>
          <a:stretch/>
        </p:blipFill>
        <p:spPr>
          <a:xfrm>
            <a:off x="6923520" y="1783080"/>
            <a:ext cx="3900960" cy="2925720"/>
          </a:xfrm>
          <a:prstGeom prst="rect">
            <a:avLst/>
          </a:prstGeom>
          <a:ln w="0">
            <a:noFill/>
          </a:ln>
        </p:spPr>
      </p:pic>
      <p:sp>
        <p:nvSpPr>
          <p:cNvPr id="214" name="Shape 191"/>
          <p:cNvSpPr/>
          <p:nvPr/>
        </p:nvSpPr>
        <p:spPr>
          <a:xfrm>
            <a:off x="6510600" y="5330880"/>
            <a:ext cx="2285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7a1f2a"/>
                </a:solidFill>
                <a:latin typeface="Aptos"/>
              </a:rPr>
              <a:t>Упрощённая версия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Shape 192"/>
          <p:cNvSpPr/>
          <p:nvPr/>
        </p:nvSpPr>
        <p:spPr>
          <a:xfrm>
            <a:off x="6510600" y="5623560"/>
            <a:ext cx="4388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150" spc="-1" strike="noStrike">
                <a:solidFill>
                  <a:srgbClr val="5f5a57"/>
                </a:solidFill>
                <a:latin typeface="Aptos"/>
              </a:rPr>
              <a:t>Без текста: аватарка, водяной знак, малые носители.</a:t>
            </a:r>
            <a:endParaRPr b="0" lang="ru-RU" sz="11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Shape 193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Shape 194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Shape 195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07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197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7. Фирменная графика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Shape 198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Повторяющиеся мотивы создают узнаваемость вокруг логотипа и персонажей.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Shape 199"/>
          <p:cNvSpPr/>
          <p:nvPr/>
        </p:nvSpPr>
        <p:spPr>
          <a:xfrm>
            <a:off x="777240" y="1517760"/>
            <a:ext cx="3337200" cy="4434480"/>
          </a:xfrm>
          <a:prstGeom prst="roundRect">
            <a:avLst>
              <a:gd name="adj" fmla="val 3288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Shape 200"/>
          <p:cNvSpPr/>
          <p:nvPr/>
        </p:nvSpPr>
        <p:spPr>
          <a:xfrm>
            <a:off x="1042560" y="177408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7a1f2a"/>
                </a:solidFill>
                <a:latin typeface="Georgia"/>
                <a:ea typeface="Georgia"/>
              </a:rPr>
              <a:t>Главные мотивы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Shape 201"/>
          <p:cNvSpPr/>
          <p:nvPr/>
        </p:nvSpPr>
        <p:spPr>
          <a:xfrm>
            <a:off x="1051560" y="23317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Shape 202"/>
          <p:cNvSpPr/>
          <p:nvPr/>
        </p:nvSpPr>
        <p:spPr>
          <a:xfrm>
            <a:off x="1280160" y="233172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две сестры рядом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Shape 203"/>
          <p:cNvSpPr/>
          <p:nvPr/>
        </p:nvSpPr>
        <p:spPr>
          <a:xfrm>
            <a:off x="1051560" y="271584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Shape 204"/>
          <p:cNvSpPr/>
          <p:nvPr/>
        </p:nvSpPr>
        <p:spPr>
          <a:xfrm>
            <a:off x="1280160" y="271584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две линии / ленты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Shape 205"/>
          <p:cNvSpPr/>
          <p:nvPr/>
        </p:nvSpPr>
        <p:spPr>
          <a:xfrm>
            <a:off x="1051560" y="309996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Shape 206"/>
          <p:cNvSpPr/>
          <p:nvPr/>
        </p:nvSpPr>
        <p:spPr>
          <a:xfrm>
            <a:off x="1280160" y="309996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свет в окне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Shape 207"/>
          <p:cNvSpPr/>
          <p:nvPr/>
        </p:nvSpPr>
        <p:spPr>
          <a:xfrm>
            <a:off x="1051560" y="34837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Shape 208"/>
          <p:cNvSpPr/>
          <p:nvPr/>
        </p:nvSpPr>
        <p:spPr>
          <a:xfrm>
            <a:off x="1280160" y="348372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лес и дорога домой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Shape 209"/>
          <p:cNvSpPr/>
          <p:nvPr/>
        </p:nvSpPr>
        <p:spPr>
          <a:xfrm>
            <a:off x="4434840" y="1517760"/>
            <a:ext cx="3337200" cy="4434480"/>
          </a:xfrm>
          <a:prstGeom prst="roundRect">
            <a:avLst>
              <a:gd name="adj" fmla="val 3288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Shape 210"/>
          <p:cNvSpPr/>
          <p:nvPr/>
        </p:nvSpPr>
        <p:spPr>
          <a:xfrm>
            <a:off x="4700160" y="177408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33587a"/>
                </a:solidFill>
                <a:latin typeface="Georgia"/>
                <a:ea typeface="Georgia"/>
              </a:rPr>
              <a:t>Белослава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Shape 211"/>
          <p:cNvSpPr/>
          <p:nvPr/>
        </p:nvSpPr>
        <p:spPr>
          <a:xfrm>
            <a:off x="4709160" y="23317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Shape 212"/>
          <p:cNvSpPr/>
          <p:nvPr/>
        </p:nvSpPr>
        <p:spPr>
          <a:xfrm>
            <a:off x="4937760" y="233172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лента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Shape 213"/>
          <p:cNvSpPr/>
          <p:nvPr/>
        </p:nvSpPr>
        <p:spPr>
          <a:xfrm>
            <a:off x="4709160" y="271584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Shape 214"/>
          <p:cNvSpPr/>
          <p:nvPr/>
        </p:nvSpPr>
        <p:spPr>
          <a:xfrm>
            <a:off x="4937760" y="271584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вязаный узор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Shape 215"/>
          <p:cNvSpPr/>
          <p:nvPr/>
        </p:nvSpPr>
        <p:spPr>
          <a:xfrm>
            <a:off x="4709160" y="309996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Shape 216"/>
          <p:cNvSpPr/>
          <p:nvPr/>
        </p:nvSpPr>
        <p:spPr>
          <a:xfrm>
            <a:off x="4937760" y="309996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голубые кеды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Shape 217"/>
          <p:cNvSpPr/>
          <p:nvPr/>
        </p:nvSpPr>
        <p:spPr>
          <a:xfrm>
            <a:off x="4709160" y="34837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Shape 218"/>
          <p:cNvSpPr/>
          <p:nvPr/>
        </p:nvSpPr>
        <p:spPr>
          <a:xfrm>
            <a:off x="4937760" y="348372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снежинка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Shape 219"/>
          <p:cNvSpPr/>
          <p:nvPr/>
        </p:nvSpPr>
        <p:spPr>
          <a:xfrm>
            <a:off x="4709160" y="386784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Shape 220"/>
          <p:cNvSpPr/>
          <p:nvPr/>
        </p:nvSpPr>
        <p:spPr>
          <a:xfrm>
            <a:off x="4937760" y="386784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кружка чая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Shape 221"/>
          <p:cNvSpPr/>
          <p:nvPr/>
        </p:nvSpPr>
        <p:spPr>
          <a:xfrm>
            <a:off x="8092440" y="1517760"/>
            <a:ext cx="3337200" cy="4434480"/>
          </a:xfrm>
          <a:prstGeom prst="roundRect">
            <a:avLst>
              <a:gd name="adj" fmla="val 3288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Shape 222"/>
          <p:cNvSpPr/>
          <p:nvPr/>
        </p:nvSpPr>
        <p:spPr>
          <a:xfrm>
            <a:off x="8357760" y="177408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7a1f2a"/>
                </a:solidFill>
                <a:latin typeface="Georgia"/>
                <a:ea typeface="Georgia"/>
              </a:rPr>
              <a:t>Вероника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Shape 223"/>
          <p:cNvSpPr/>
          <p:nvPr/>
        </p:nvSpPr>
        <p:spPr>
          <a:xfrm>
            <a:off x="8366760" y="23317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Shape 224"/>
          <p:cNvSpPr/>
          <p:nvPr/>
        </p:nvSpPr>
        <p:spPr>
          <a:xfrm>
            <a:off x="8595360" y="233172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луна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Shape 225"/>
          <p:cNvSpPr/>
          <p:nvPr/>
        </p:nvSpPr>
        <p:spPr>
          <a:xfrm>
            <a:off x="8366760" y="271584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Shape 226"/>
          <p:cNvSpPr/>
          <p:nvPr/>
        </p:nvSpPr>
        <p:spPr>
          <a:xfrm>
            <a:off x="8595360" y="271584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бордовая роза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Shape 227"/>
          <p:cNvSpPr/>
          <p:nvPr/>
        </p:nvSpPr>
        <p:spPr>
          <a:xfrm>
            <a:off x="8366760" y="309996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Shape 228"/>
          <p:cNvSpPr/>
          <p:nvPr/>
        </p:nvSpPr>
        <p:spPr>
          <a:xfrm>
            <a:off x="8595360" y="309996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огонь и искры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Shape 229"/>
          <p:cNvSpPr/>
          <p:nvPr/>
        </p:nvSpPr>
        <p:spPr>
          <a:xfrm>
            <a:off x="8366760" y="34837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Shape 230"/>
          <p:cNvSpPr/>
          <p:nvPr/>
        </p:nvSpPr>
        <p:spPr>
          <a:xfrm>
            <a:off x="8595360" y="348372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вертикальные полосы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Shape 231"/>
          <p:cNvSpPr/>
          <p:nvPr/>
        </p:nvSpPr>
        <p:spPr>
          <a:xfrm>
            <a:off x="8366760" y="386784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Shape 232"/>
          <p:cNvSpPr/>
          <p:nvPr/>
        </p:nvSpPr>
        <p:spPr>
          <a:xfrm>
            <a:off x="8595360" y="3867840"/>
            <a:ext cx="2514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50" spc="-1" strike="noStrike">
                <a:solidFill>
                  <a:srgbClr val="1c1b1f"/>
                </a:solidFill>
                <a:latin typeface="Aptos"/>
              </a:rPr>
              <a:t>ночное небо</a:t>
            </a:r>
            <a:endParaRPr b="0" lang="ru-RU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Shape 233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Shape 234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Shape 235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08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37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8. Примеры использования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Shape 238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Как бренд выглядит в жизни: в соцсетях, на постах, в галерее и будущих носителях.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Shape 239"/>
          <p:cNvSpPr/>
          <p:nvPr/>
        </p:nvSpPr>
        <p:spPr>
          <a:xfrm>
            <a:off x="804600" y="1481400"/>
            <a:ext cx="5166000" cy="1023840"/>
          </a:xfrm>
          <a:prstGeom prst="roundRect">
            <a:avLst>
              <a:gd name="adj" fmla="val 10714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Shape 240"/>
          <p:cNvSpPr/>
          <p:nvPr/>
        </p:nvSpPr>
        <p:spPr>
          <a:xfrm>
            <a:off x="1005840" y="168264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500" spc="-1" strike="noStrike">
                <a:solidFill>
                  <a:srgbClr val="33587a"/>
                </a:solidFill>
                <a:latin typeface="Aptos"/>
              </a:rPr>
              <a:t>Аватар сообщества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Shape 241"/>
          <p:cNvSpPr/>
          <p:nvPr/>
        </p:nvSpPr>
        <p:spPr>
          <a:xfrm>
            <a:off x="3502080" y="1682640"/>
            <a:ext cx="2011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упрощённый логотип без текста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Shape 242"/>
          <p:cNvSpPr/>
          <p:nvPr/>
        </p:nvSpPr>
        <p:spPr>
          <a:xfrm>
            <a:off x="6382440" y="1481400"/>
            <a:ext cx="5166000" cy="1023840"/>
          </a:xfrm>
          <a:prstGeom prst="roundRect">
            <a:avLst>
              <a:gd name="adj" fmla="val 10714"/>
            </a:avLst>
          </a:prstGeom>
          <a:solidFill>
            <a:srgbClr val="f8f3ea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Shape 243"/>
          <p:cNvSpPr/>
          <p:nvPr/>
        </p:nvSpPr>
        <p:spPr>
          <a:xfrm>
            <a:off x="6583680" y="168264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500" spc="-1" strike="noStrike">
                <a:solidFill>
                  <a:srgbClr val="7a1f2a"/>
                </a:solidFill>
                <a:latin typeface="Aptos"/>
              </a:rPr>
              <a:t>Обложка паблика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Shape 244"/>
          <p:cNvSpPr/>
          <p:nvPr/>
        </p:nvSpPr>
        <p:spPr>
          <a:xfrm>
            <a:off x="9079920" y="1682640"/>
            <a:ext cx="2011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две сестры + мягкий фон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Shape 245"/>
          <p:cNvSpPr/>
          <p:nvPr/>
        </p:nvSpPr>
        <p:spPr>
          <a:xfrm>
            <a:off x="804600" y="2898720"/>
            <a:ext cx="5166000" cy="1023840"/>
          </a:xfrm>
          <a:prstGeom prst="roundRect">
            <a:avLst>
              <a:gd name="adj" fmla="val 10714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Shape 246"/>
          <p:cNvSpPr/>
          <p:nvPr/>
        </p:nvSpPr>
        <p:spPr>
          <a:xfrm>
            <a:off x="1005840" y="309996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500" spc="-1" strike="noStrike">
                <a:solidFill>
                  <a:srgbClr val="33587a"/>
                </a:solidFill>
                <a:latin typeface="Aptos"/>
              </a:rPr>
              <a:t>Карточки постов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Shape 247"/>
          <p:cNvSpPr/>
          <p:nvPr/>
        </p:nvSpPr>
        <p:spPr>
          <a:xfrm>
            <a:off x="3502080" y="3099960"/>
            <a:ext cx="2011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истории, арты, новости, музыка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Shape 248"/>
          <p:cNvSpPr/>
          <p:nvPr/>
        </p:nvSpPr>
        <p:spPr>
          <a:xfrm>
            <a:off x="6382440" y="2898720"/>
            <a:ext cx="5166000" cy="1023840"/>
          </a:xfrm>
          <a:prstGeom prst="roundRect">
            <a:avLst>
              <a:gd name="adj" fmla="val 10714"/>
            </a:avLst>
          </a:prstGeom>
          <a:solidFill>
            <a:srgbClr val="f8f3ea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Shape 249"/>
          <p:cNvSpPr/>
          <p:nvPr/>
        </p:nvSpPr>
        <p:spPr>
          <a:xfrm>
            <a:off x="6583680" y="309996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500" spc="-1" strike="noStrike">
                <a:solidFill>
                  <a:srgbClr val="7a1f2a"/>
                </a:solidFill>
                <a:latin typeface="Aptos"/>
              </a:rPr>
              <a:t>Галерея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Shape 250"/>
          <p:cNvSpPr/>
          <p:nvPr/>
        </p:nvSpPr>
        <p:spPr>
          <a:xfrm>
            <a:off x="9079920" y="3099960"/>
            <a:ext cx="2011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6666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архив «ПЦСП | Галерея» + новые работы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Shape 251"/>
          <p:cNvSpPr/>
          <p:nvPr/>
        </p:nvSpPr>
        <p:spPr>
          <a:xfrm>
            <a:off x="804600" y="4316040"/>
            <a:ext cx="5166000" cy="1023840"/>
          </a:xfrm>
          <a:prstGeom prst="roundRect">
            <a:avLst>
              <a:gd name="adj" fmla="val 10714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Shape 252"/>
          <p:cNvSpPr/>
          <p:nvPr/>
        </p:nvSpPr>
        <p:spPr>
          <a:xfrm>
            <a:off x="1005840" y="451728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500" spc="-1" strike="noStrike">
                <a:solidFill>
                  <a:srgbClr val="33587a"/>
                </a:solidFill>
                <a:latin typeface="Aptos"/>
              </a:rPr>
              <a:t>Открытки / наклейки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Shape 253"/>
          <p:cNvSpPr/>
          <p:nvPr/>
        </p:nvSpPr>
        <p:spPr>
          <a:xfrm>
            <a:off x="3502080" y="4517280"/>
            <a:ext cx="2011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символы персонажей и короткие фразы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Shape 254"/>
          <p:cNvSpPr/>
          <p:nvPr/>
        </p:nvSpPr>
        <p:spPr>
          <a:xfrm>
            <a:off x="6382440" y="4316040"/>
            <a:ext cx="5166000" cy="1023840"/>
          </a:xfrm>
          <a:prstGeom prst="roundRect">
            <a:avLst>
              <a:gd name="adj" fmla="val 10714"/>
            </a:avLst>
          </a:prstGeom>
          <a:solidFill>
            <a:srgbClr val="f8f3ea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Shape 255"/>
          <p:cNvSpPr/>
          <p:nvPr/>
        </p:nvSpPr>
        <p:spPr>
          <a:xfrm>
            <a:off x="6583680" y="451728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500" spc="-1" strike="noStrike">
                <a:solidFill>
                  <a:srgbClr val="7a1f2a"/>
                </a:solidFill>
                <a:latin typeface="Aptos"/>
              </a:rPr>
              <a:t>Будущий сайт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Shape 256"/>
          <p:cNvSpPr/>
          <p:nvPr/>
        </p:nvSpPr>
        <p:spPr>
          <a:xfrm>
            <a:off x="9079920" y="4517280"/>
            <a:ext cx="2011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7222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1c1b1f"/>
                </a:solidFill>
                <a:latin typeface="Aptos"/>
              </a:rPr>
              <a:t>страницы: о проекте, персонажи, галерея, музыка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Shape 257"/>
          <p:cNvSpPr/>
          <p:nvPr/>
        </p:nvSpPr>
        <p:spPr>
          <a:xfrm>
            <a:off x="914400" y="5833800"/>
            <a:ext cx="104238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1300" spc="-1" strike="noStrike">
                <a:solidFill>
                  <a:srgbClr val="5f5a57"/>
                </a:solidFill>
                <a:latin typeface="Aptos"/>
              </a:rPr>
              <a:t>Галерея уже имеет историческую основу: ВК-сообщество «ПЦСП | Галерея» с августа 2020 и ТГ-канал с 2 июня 2022.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Shape 258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Shape 259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Shape 260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09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62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9. Запрещённые варианты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Shape 263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Правила защищают главное: тепло, искренность, доверие и сестринскую связь.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Shape 264"/>
          <p:cNvSpPr/>
          <p:nvPr/>
        </p:nvSpPr>
        <p:spPr>
          <a:xfrm>
            <a:off x="804600" y="1508760"/>
            <a:ext cx="5166000" cy="4480200"/>
          </a:xfrm>
          <a:prstGeom prst="roundRect">
            <a:avLst>
              <a:gd name="adj" fmla="val 2449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Shape 265"/>
          <p:cNvSpPr/>
          <p:nvPr/>
        </p:nvSpPr>
        <p:spPr>
          <a:xfrm>
            <a:off x="1078920" y="177408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100" spc="-1" strike="noStrike">
                <a:solidFill>
                  <a:srgbClr val="7a1f2a"/>
                </a:solidFill>
                <a:latin typeface="Georgia"/>
                <a:ea typeface="Georgia"/>
              </a:rPr>
              <a:t>Нельзя делать</a:t>
            </a:r>
            <a:endParaRPr b="0" lang="ru-RU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Shape 266"/>
          <p:cNvSpPr/>
          <p:nvPr/>
        </p:nvSpPr>
        <p:spPr>
          <a:xfrm>
            <a:off x="1097280" y="237744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Shape 267"/>
          <p:cNvSpPr/>
          <p:nvPr/>
        </p:nvSpPr>
        <p:spPr>
          <a:xfrm>
            <a:off x="1325880" y="237744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1c1b1f"/>
                </a:solidFill>
                <a:latin typeface="Aptos"/>
              </a:rPr>
              <a:t>растягивать или ломать логотип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Shape 268"/>
          <p:cNvSpPr/>
          <p:nvPr/>
        </p:nvSpPr>
        <p:spPr>
          <a:xfrm>
            <a:off x="1097280" y="277056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Shape 269"/>
          <p:cNvSpPr/>
          <p:nvPr/>
        </p:nvSpPr>
        <p:spPr>
          <a:xfrm>
            <a:off x="1325880" y="277056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1c1b1f"/>
                </a:solidFill>
                <a:latin typeface="Aptos"/>
              </a:rPr>
              <a:t>использовать кислотные цвета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Shape 270"/>
          <p:cNvSpPr/>
          <p:nvPr/>
        </p:nvSpPr>
        <p:spPr>
          <a:xfrm>
            <a:off x="1097280" y="316368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Shape 271"/>
          <p:cNvSpPr/>
          <p:nvPr/>
        </p:nvSpPr>
        <p:spPr>
          <a:xfrm>
            <a:off x="1325880" y="316368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1c1b1f"/>
                </a:solidFill>
                <a:latin typeface="Aptos"/>
              </a:rPr>
              <a:t>добавлять агрессивное свечение и грубый 3D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Shape 272"/>
          <p:cNvSpPr/>
          <p:nvPr/>
        </p:nvSpPr>
        <p:spPr>
          <a:xfrm>
            <a:off x="1097280" y="355716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Shape 273"/>
          <p:cNvSpPr/>
          <p:nvPr/>
        </p:nvSpPr>
        <p:spPr>
          <a:xfrm>
            <a:off x="1325880" y="355716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6666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1c1b1f"/>
                </a:solidFill>
                <a:latin typeface="Aptos"/>
              </a:rPr>
              <a:t>уходить в трэш, хоррор или токсичный сарказм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Shape 274"/>
          <p:cNvSpPr/>
          <p:nvPr/>
        </p:nvSpPr>
        <p:spPr>
          <a:xfrm>
            <a:off x="1097280" y="395028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Shape 275"/>
          <p:cNvSpPr/>
          <p:nvPr/>
        </p:nvSpPr>
        <p:spPr>
          <a:xfrm>
            <a:off x="1325880" y="3950280"/>
            <a:ext cx="42058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5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1c1b1f"/>
                </a:solidFill>
                <a:latin typeface="Aptos"/>
              </a:rPr>
              <a:t>превращать Белославу в циника, а Веронику — в злодейку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Shape 276"/>
          <p:cNvSpPr/>
          <p:nvPr/>
        </p:nvSpPr>
        <p:spPr>
          <a:xfrm>
            <a:off x="6291000" y="1508760"/>
            <a:ext cx="5074560" cy="4480200"/>
          </a:xfrm>
          <a:prstGeom prst="roundRect">
            <a:avLst>
              <a:gd name="adj" fmla="val 2449"/>
            </a:avLst>
          </a:prstGeom>
          <a:solidFill>
            <a:srgbClr val="f3ede2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Shape 277"/>
          <p:cNvSpPr/>
          <p:nvPr/>
        </p:nvSpPr>
        <p:spPr>
          <a:xfrm>
            <a:off x="6565320" y="177408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100" spc="-1" strike="noStrike">
                <a:solidFill>
                  <a:srgbClr val="7a1f2a"/>
                </a:solidFill>
                <a:latin typeface="Georgia"/>
                <a:ea typeface="Georgia"/>
              </a:rPr>
              <a:t>Главное правило</a:t>
            </a:r>
            <a:endParaRPr b="0" lang="ru-RU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Shape 278"/>
          <p:cNvSpPr/>
          <p:nvPr/>
        </p:nvSpPr>
        <p:spPr>
          <a:xfrm>
            <a:off x="6583680" y="2432160"/>
            <a:ext cx="42058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3333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>
                <a:solidFill>
                  <a:srgbClr val="1c1b1f"/>
                </a:solidFill>
                <a:latin typeface="Aptos"/>
              </a:rPr>
              <a:t>Если возникает сомнение, подходит ли новый элемент проекту, спросить: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Shape 279"/>
          <p:cNvSpPr/>
          <p:nvPr/>
        </p:nvSpPr>
        <p:spPr>
          <a:xfrm>
            <a:off x="6583680" y="3154680"/>
            <a:ext cx="416016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rgbClr val="7a1f2a"/>
                </a:solidFill>
                <a:latin typeface="Georgia"/>
                <a:ea typeface="Georgia"/>
              </a:rPr>
              <a:t>«Делает ли это мир теплее, человечнее и искреннее?»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Shape 280"/>
          <p:cNvSpPr/>
          <p:nvPr/>
        </p:nvSpPr>
        <p:spPr>
          <a:xfrm>
            <a:off x="6583680" y="4599360"/>
            <a:ext cx="42058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50" spc="-1" strike="noStrike">
                <a:solidFill>
                  <a:srgbClr val="1c1b1f"/>
                </a:solidFill>
                <a:latin typeface="Aptos"/>
              </a:rPr>
              <a:t>Если нет — элемент не используется.</a:t>
            </a:r>
            <a:endParaRPr b="0" lang="ru-RU" sz="1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Shape 281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Shape 282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Shape 283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10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0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285"/>
          <p:cNvSpPr/>
          <p:nvPr/>
        </p:nvSpPr>
        <p:spPr>
          <a:xfrm>
            <a:off x="530280" y="384120"/>
            <a:ext cx="8046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3000" spc="-1" strike="noStrike">
                <a:solidFill>
                  <a:srgbClr val="7a1f2a"/>
                </a:solidFill>
                <a:latin typeface="Georgia"/>
                <a:ea typeface="Georgia"/>
              </a:rPr>
              <a:t>Что уже собрано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Shape 286"/>
          <p:cNvSpPr/>
          <p:nvPr/>
        </p:nvSpPr>
        <p:spPr>
          <a:xfrm>
            <a:off x="548640" y="93276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500" spc="-1" strike="noStrike">
                <a:solidFill>
                  <a:srgbClr val="5f5a57"/>
                </a:solidFill>
                <a:latin typeface="Aptos"/>
                <a:ea typeface="Aptos"/>
              </a:rPr>
              <a:t>Первый черновик брендбука можно считать полноценной версией 1.0.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Shape 287"/>
          <p:cNvSpPr/>
          <p:nvPr/>
        </p:nvSpPr>
        <p:spPr>
          <a:xfrm>
            <a:off x="868680" y="1481400"/>
            <a:ext cx="5851800" cy="4525920"/>
          </a:xfrm>
          <a:prstGeom prst="roundRect">
            <a:avLst>
              <a:gd name="adj" fmla="val 2424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Shape 288"/>
          <p:cNvSpPr/>
          <p:nvPr/>
        </p:nvSpPr>
        <p:spPr>
          <a:xfrm>
            <a:off x="1143000" y="18745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Shape 289"/>
          <p:cNvSpPr/>
          <p:nvPr/>
        </p:nvSpPr>
        <p:spPr>
          <a:xfrm>
            <a:off x="1371600" y="1874520"/>
            <a:ext cx="5028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1c1b1f"/>
                </a:solidFill>
                <a:latin typeface="Aptos"/>
              </a:rPr>
              <a:t>история и переход от ПЦСП к новому миру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Shape 290"/>
          <p:cNvSpPr/>
          <p:nvPr/>
        </p:nvSpPr>
        <p:spPr>
          <a:xfrm>
            <a:off x="1143000" y="225864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Shape 291"/>
          <p:cNvSpPr/>
          <p:nvPr/>
        </p:nvSpPr>
        <p:spPr>
          <a:xfrm>
            <a:off x="1371600" y="2258640"/>
            <a:ext cx="5028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1c1b1f"/>
                </a:solidFill>
                <a:latin typeface="Aptos"/>
              </a:rPr>
              <a:t>позиционирование и голос бренда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Shape 292"/>
          <p:cNvSpPr/>
          <p:nvPr/>
        </p:nvSpPr>
        <p:spPr>
          <a:xfrm>
            <a:off x="1143000" y="264276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Shape 293"/>
          <p:cNvSpPr/>
          <p:nvPr/>
        </p:nvSpPr>
        <p:spPr>
          <a:xfrm>
            <a:off x="1371600" y="2642760"/>
            <a:ext cx="5028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1c1b1f"/>
                </a:solidFill>
                <a:latin typeface="Aptos"/>
              </a:rPr>
              <a:t>паспорта Белославы и Вероники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Shape 294"/>
          <p:cNvSpPr/>
          <p:nvPr/>
        </p:nvSpPr>
        <p:spPr>
          <a:xfrm>
            <a:off x="1143000" y="302652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Shape 295"/>
          <p:cNvSpPr/>
          <p:nvPr/>
        </p:nvSpPr>
        <p:spPr>
          <a:xfrm>
            <a:off x="1371600" y="3026520"/>
            <a:ext cx="5028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1c1b1f"/>
                </a:solidFill>
                <a:latin typeface="Aptos"/>
              </a:rPr>
              <a:t>палитры и ключевые цвета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Shape 296"/>
          <p:cNvSpPr/>
          <p:nvPr/>
        </p:nvSpPr>
        <p:spPr>
          <a:xfrm>
            <a:off x="1143000" y="341064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Shape 297"/>
          <p:cNvSpPr/>
          <p:nvPr/>
        </p:nvSpPr>
        <p:spPr>
          <a:xfrm>
            <a:off x="1371600" y="3410640"/>
            <a:ext cx="5028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1c1b1f"/>
                </a:solidFill>
                <a:latin typeface="Aptos"/>
              </a:rPr>
              <a:t>система шрифтов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Shape 298"/>
          <p:cNvSpPr/>
          <p:nvPr/>
        </p:nvSpPr>
        <p:spPr>
          <a:xfrm>
            <a:off x="1143000" y="379476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Shape 299"/>
          <p:cNvSpPr/>
          <p:nvPr/>
        </p:nvSpPr>
        <p:spPr>
          <a:xfrm>
            <a:off x="1371600" y="3794760"/>
            <a:ext cx="5028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1c1b1f"/>
                </a:solidFill>
                <a:latin typeface="Aptos"/>
              </a:rPr>
              <a:t>логотип Вики: основной и упрощённый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Shape 300"/>
          <p:cNvSpPr/>
          <p:nvPr/>
        </p:nvSpPr>
        <p:spPr>
          <a:xfrm>
            <a:off x="1143000" y="417888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Shape 301"/>
          <p:cNvSpPr/>
          <p:nvPr/>
        </p:nvSpPr>
        <p:spPr>
          <a:xfrm>
            <a:off x="1371600" y="4178880"/>
            <a:ext cx="5028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1c1b1f"/>
                </a:solidFill>
                <a:latin typeface="Aptos"/>
              </a:rPr>
              <a:t>фирменные мотивы и графика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Shape 302"/>
          <p:cNvSpPr/>
          <p:nvPr/>
        </p:nvSpPr>
        <p:spPr>
          <a:xfrm>
            <a:off x="1143000" y="4563000"/>
            <a:ext cx="164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7a1f2a"/>
                </a:solidFill>
                <a:latin typeface="Aptos"/>
              </a:rPr>
              <a:t>•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Shape 303"/>
          <p:cNvSpPr/>
          <p:nvPr/>
        </p:nvSpPr>
        <p:spPr>
          <a:xfrm>
            <a:off x="1371600" y="4563000"/>
            <a:ext cx="5028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380" spc="-1" strike="noStrike">
                <a:solidFill>
                  <a:srgbClr val="1c1b1f"/>
                </a:solidFill>
                <a:latin typeface="Aptos"/>
              </a:rPr>
              <a:t>примеры использования и запреты</a:t>
            </a:r>
            <a:endParaRPr b="0" lang="ru-RU" sz="13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Shape 304"/>
          <p:cNvSpPr/>
          <p:nvPr/>
        </p:nvSpPr>
        <p:spPr>
          <a:xfrm>
            <a:off x="7040880" y="1481400"/>
            <a:ext cx="4205880" cy="4525920"/>
          </a:xfrm>
          <a:prstGeom prst="roundRect">
            <a:avLst>
              <a:gd name="adj" fmla="val 2609"/>
            </a:avLst>
          </a:prstGeom>
          <a:solidFill>
            <a:srgbClr val="fffdf8"/>
          </a:solidFill>
          <a:ln w="10160">
            <a:solidFill>
              <a:srgbClr val="e0d5c9">
                <a:alpha val="9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4" name="Picture 306" descr=""/>
          <p:cNvPicPr/>
          <p:nvPr/>
        </p:nvPicPr>
        <p:blipFill>
          <a:blip r:embed="rId1"/>
          <a:stretch/>
        </p:blipFill>
        <p:spPr>
          <a:xfrm>
            <a:off x="7479720" y="1828800"/>
            <a:ext cx="3291480" cy="2468520"/>
          </a:xfrm>
          <a:prstGeom prst="rect">
            <a:avLst/>
          </a:prstGeom>
          <a:ln w="0">
            <a:noFill/>
          </a:ln>
        </p:spPr>
      </p:pic>
      <p:sp>
        <p:nvSpPr>
          <p:cNvPr id="325" name="Shape 307"/>
          <p:cNvSpPr/>
          <p:nvPr/>
        </p:nvSpPr>
        <p:spPr>
          <a:xfrm>
            <a:off x="7452360" y="4572000"/>
            <a:ext cx="34743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7a1f2a"/>
                </a:solidFill>
                <a:latin typeface="Aptos"/>
              </a:rPr>
              <a:t>Следующий шаг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Shape 308"/>
          <p:cNvSpPr/>
          <p:nvPr/>
        </p:nvSpPr>
        <p:spPr>
          <a:xfrm>
            <a:off x="7315200" y="4956120"/>
            <a:ext cx="36572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3333"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1250" spc="-1" strike="noStrike">
                <a:solidFill>
                  <a:srgbClr val="5f5a57"/>
                </a:solidFill>
                <a:latin typeface="Aptos"/>
              </a:rPr>
              <a:t>собрать всё в PDF / сайт-визитку и постепенно дополнять по мере роста проекта.</a:t>
            </a:r>
            <a:endParaRPr b="0" lang="ru-RU" sz="12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Shape 309"/>
          <p:cNvSpPr/>
          <p:nvPr/>
        </p:nvSpPr>
        <p:spPr>
          <a:xfrm>
            <a:off x="530280" y="6437160"/>
            <a:ext cx="11109960" cy="360"/>
          </a:xfrm>
          <a:prstGeom prst="line">
            <a:avLst/>
          </a:prstGeom>
          <a:ln w="7620">
            <a:solidFill>
              <a:srgbClr val="d9cfc3">
                <a:alpha val="9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Shape 310"/>
          <p:cNvSpPr/>
          <p:nvPr/>
        </p:nvSpPr>
        <p:spPr>
          <a:xfrm>
            <a:off x="548640" y="6510600"/>
            <a:ext cx="4114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850" spc="-1" strike="noStrike">
                <a:solidFill>
                  <a:srgbClr val="7b746f"/>
                </a:solidFill>
                <a:latin typeface="Aptos"/>
              </a:rPr>
              <a:t>Сёстры Постниковы · брендбук v1.0</a:t>
            </a:r>
            <a:endParaRPr b="0" lang="ru-RU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Shape 311"/>
          <p:cNvSpPr/>
          <p:nvPr/>
        </p:nvSpPr>
        <p:spPr>
          <a:xfrm>
            <a:off x="11082600" y="6483240"/>
            <a:ext cx="5482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7b746f"/>
                </a:solidFill>
                <a:latin typeface="Georgia"/>
                <a:ea typeface="Georgia"/>
              </a:rPr>
              <a:t>11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LibreOffice/7.6.2.1$Windows_X86_64 LibreOffice_project/56f7684011345957bbf33a7ee678afaf4d2ba333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2026-08-26T16:52:05Z</dcterms:modified>
  <cp:revision>1</cp:revision>
  <dc:subject/>
  <dc:title/>
</cp:coreProperties>
</file>